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4056" r:id="rId2"/>
  </p:sldMasterIdLst>
  <p:notesMasterIdLst>
    <p:notesMasterId r:id="rId27"/>
  </p:notesMasterIdLst>
  <p:sldIdLst>
    <p:sldId id="256" r:id="rId3"/>
    <p:sldId id="263" r:id="rId4"/>
    <p:sldId id="298" r:id="rId5"/>
    <p:sldId id="337" r:id="rId6"/>
    <p:sldId id="336" r:id="rId7"/>
    <p:sldId id="259" r:id="rId8"/>
    <p:sldId id="338" r:id="rId9"/>
    <p:sldId id="314" r:id="rId10"/>
    <p:sldId id="335" r:id="rId11"/>
    <p:sldId id="349" r:id="rId12"/>
    <p:sldId id="287" r:id="rId13"/>
    <p:sldId id="332" r:id="rId14"/>
    <p:sldId id="346" r:id="rId15"/>
    <p:sldId id="343" r:id="rId16"/>
    <p:sldId id="339" r:id="rId17"/>
    <p:sldId id="342" r:id="rId18"/>
    <p:sldId id="357" r:id="rId19"/>
    <p:sldId id="350" r:id="rId20"/>
    <p:sldId id="351" r:id="rId21"/>
    <p:sldId id="352" r:id="rId22"/>
    <p:sldId id="356" r:id="rId23"/>
    <p:sldId id="353" r:id="rId24"/>
    <p:sldId id="354" r:id="rId25"/>
    <p:sldId id="355" r:id="rId26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B02"/>
    <a:srgbClr val="BA0003"/>
    <a:srgbClr val="62139E"/>
    <a:srgbClr val="219797"/>
    <a:srgbClr val="E3CD74"/>
    <a:srgbClr val="EEB42D"/>
    <a:srgbClr val="EED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9" autoAdjust="0"/>
    <p:restoredTop sz="95000" autoAdjust="0"/>
  </p:normalViewPr>
  <p:slideViewPr>
    <p:cSldViewPr>
      <p:cViewPr varScale="1">
        <p:scale>
          <a:sx n="106" d="100"/>
          <a:sy n="106" d="100"/>
        </p:scale>
        <p:origin x="113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taff-store\finance\Budget%20Prep\2022-23\Budget%20Workshop%20Backup%200606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staff-store\finance\Budget%20Prep\2022-23\Budget%20Workshop%20Presentation%20Backup%20050622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staff-store\finance\Budget%20Prep\2022-23\Budget%20Workshop%20Presentation%20Backup%200506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Tax Rates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'Tax Rates'!$K$2:$P$2</c:f>
              <c:strCache>
                <c:ptCount val="6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2020-21</c:v>
                </c:pt>
                <c:pt idx="4">
                  <c:v>2021-22</c:v>
                </c:pt>
                <c:pt idx="5">
                  <c:v>2022-23 Predicted</c:v>
                </c:pt>
              </c:strCache>
            </c:strRef>
          </c:cat>
          <c:val>
            <c:numRef>
              <c:f>'Tax Rates'!$K$3:$P$3</c:f>
              <c:numCache>
                <c:formatCode>General</c:formatCode>
                <c:ptCount val="6"/>
                <c:pt idx="0" formatCode="_(&quot;$&quot;* #,##0.00_);_(&quot;$&quot;* \(#,##0.00\);_(&quot;$&quot;* &quot;-&quot;??_);_(@_)">
                  <c:v>1.67</c:v>
                </c:pt>
                <c:pt idx="1">
                  <c:v>1.67</c:v>
                </c:pt>
                <c:pt idx="2">
                  <c:v>1.5684</c:v>
                </c:pt>
                <c:pt idx="3">
                  <c:v>1.5383</c:v>
                </c:pt>
                <c:pt idx="4">
                  <c:v>1.4945999999999999</c:v>
                </c:pt>
                <c:pt idx="5">
                  <c:v>1.4653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21-454C-A6C0-E94B5F4C37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5599624"/>
        <c:axId val="585596016"/>
      </c:barChart>
      <c:catAx>
        <c:axId val="585599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5596016"/>
        <c:crosses val="autoZero"/>
        <c:auto val="1"/>
        <c:lblAlgn val="ctr"/>
        <c:lblOffset val="100"/>
        <c:noMultiLvlLbl val="0"/>
      </c:catAx>
      <c:valAx>
        <c:axId val="585596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5599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Property Values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1159635533363208"/>
          <c:y val="0.1754633275007291"/>
          <c:w val="0.7739501667982559"/>
          <c:h val="0.6867275444736075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Values!$K$2:$O$2</c:f>
              <c:strCache>
                <c:ptCount val="5"/>
                <c:pt idx="0">
                  <c:v>2018-19</c:v>
                </c:pt>
                <c:pt idx="1">
                  <c:v>2019-20</c:v>
                </c:pt>
                <c:pt idx="2">
                  <c:v>2020-21</c:v>
                </c:pt>
                <c:pt idx="3">
                  <c:v>2021-22</c:v>
                </c:pt>
                <c:pt idx="4">
                  <c:v>2022-23 (Prelim)</c:v>
                </c:pt>
              </c:strCache>
            </c:strRef>
          </c:cat>
          <c:val>
            <c:numRef>
              <c:f>Values!$K$3:$O$3</c:f>
              <c:numCache>
                <c:formatCode>_("$"* #,##0_);_("$"* \(#,##0\);_("$"* "-"??_);_(@_)</c:formatCode>
                <c:ptCount val="5"/>
                <c:pt idx="0" formatCode="_(&quot;$&quot;* #,##0.00_);_(&quot;$&quot;* \(#,##0.00\);_(&quot;$&quot;* &quot;-&quot;??_);_(@_)">
                  <c:v>4545915174</c:v>
                </c:pt>
                <c:pt idx="1">
                  <c:v>5080405853</c:v>
                </c:pt>
                <c:pt idx="2">
                  <c:v>5380561828</c:v>
                </c:pt>
                <c:pt idx="3">
                  <c:v>5796256292</c:v>
                </c:pt>
                <c:pt idx="4" formatCode="_(&quot;$&quot;* #,##0.0_);_(&quot;$&quot;* \(#,##0.0\);_(&quot;$&quot;* &quot;-&quot;??_);_(@_)">
                  <c:v>6348578558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97-4207-A55C-4210248AE6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5599624"/>
        <c:axId val="585596016"/>
      </c:barChart>
      <c:catAx>
        <c:axId val="585599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5596016"/>
        <c:crosses val="autoZero"/>
        <c:auto val="1"/>
        <c:lblAlgn val="ctr"/>
        <c:lblOffset val="100"/>
        <c:noMultiLvlLbl val="0"/>
      </c:catAx>
      <c:valAx>
        <c:axId val="585596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5599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Enrollment Trend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'Enrollment (5)'!$I$3</c:f>
              <c:strCache>
                <c:ptCount val="1"/>
                <c:pt idx="0">
                  <c:v>Enrollment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'Enrollment (5)'!$J$1:$N$1</c:f>
              <c:strCache>
                <c:ptCount val="5"/>
                <c:pt idx="0">
                  <c:v>2017-2018</c:v>
                </c:pt>
                <c:pt idx="1">
                  <c:v>2018-2019</c:v>
                </c:pt>
                <c:pt idx="2">
                  <c:v>2019-2020</c:v>
                </c:pt>
                <c:pt idx="3">
                  <c:v>2020-2021</c:v>
                </c:pt>
                <c:pt idx="4">
                  <c:v>2021-22</c:v>
                </c:pt>
              </c:strCache>
            </c:strRef>
          </c:cat>
          <c:val>
            <c:numRef>
              <c:f>'Enrollment (5)'!$J$3:$N$3</c:f>
              <c:numCache>
                <c:formatCode>_(* #,##0_);_(* \(#,##0\);_(* "-"??_);_(@_)</c:formatCode>
                <c:ptCount val="5"/>
                <c:pt idx="0">
                  <c:v>12437</c:v>
                </c:pt>
                <c:pt idx="1">
                  <c:v>12771</c:v>
                </c:pt>
                <c:pt idx="2">
                  <c:v>12549</c:v>
                </c:pt>
                <c:pt idx="3">
                  <c:v>12512</c:v>
                </c:pt>
                <c:pt idx="4">
                  <c:v>12703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4D-4CB1-AF3F-F8DBE12F0D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46384680"/>
        <c:axId val="446380744"/>
      </c:barChart>
      <c:lineChart>
        <c:grouping val="stacked"/>
        <c:varyColors val="0"/>
        <c:ser>
          <c:idx val="0"/>
          <c:order val="0"/>
          <c:tx>
            <c:strRef>
              <c:f>'Enrollment (5)'!$I$2</c:f>
              <c:strCache>
                <c:ptCount val="1"/>
                <c:pt idx="0">
                  <c:v>ADA %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'Enrollment (5)'!$J$1:$N$1</c:f>
              <c:strCache>
                <c:ptCount val="5"/>
                <c:pt idx="0">
                  <c:v>2017-2018</c:v>
                </c:pt>
                <c:pt idx="1">
                  <c:v>2018-2019</c:v>
                </c:pt>
                <c:pt idx="2">
                  <c:v>2019-2020</c:v>
                </c:pt>
                <c:pt idx="3">
                  <c:v>2020-2021</c:v>
                </c:pt>
                <c:pt idx="4">
                  <c:v>2021-22</c:v>
                </c:pt>
              </c:strCache>
            </c:strRef>
          </c:cat>
          <c:val>
            <c:numRef>
              <c:f>'Enrollment (5)'!$J$2:$N$2</c:f>
              <c:numCache>
                <c:formatCode>0.0%</c:formatCode>
                <c:ptCount val="5"/>
                <c:pt idx="0">
                  <c:v>0.95609999999999995</c:v>
                </c:pt>
                <c:pt idx="1">
                  <c:v>0.95909999999999995</c:v>
                </c:pt>
                <c:pt idx="2">
                  <c:v>0.95620000000000005</c:v>
                </c:pt>
                <c:pt idx="3">
                  <c:v>0.94969999999999999</c:v>
                </c:pt>
                <c:pt idx="4">
                  <c:v>0.93330000000000002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4D-4CB1-AF3F-F8DBE12F0D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1335264"/>
        <c:axId val="581341496"/>
      </c:lineChart>
      <c:catAx>
        <c:axId val="446384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380744"/>
        <c:crosses val="autoZero"/>
        <c:auto val="1"/>
        <c:lblAlgn val="ctr"/>
        <c:lblOffset val="100"/>
        <c:noMultiLvlLbl val="0"/>
      </c:catAx>
      <c:valAx>
        <c:axId val="446380744"/>
        <c:scaling>
          <c:orientation val="minMax"/>
          <c:max val="14000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384680"/>
        <c:crosses val="autoZero"/>
        <c:crossBetween val="between"/>
        <c:majorUnit val="500"/>
      </c:valAx>
      <c:valAx>
        <c:axId val="581341496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1335264"/>
        <c:crosses val="max"/>
        <c:crossBetween val="between"/>
      </c:valAx>
      <c:catAx>
        <c:axId val="5813352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813414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0.63579</cdr:x>
      <cdr:y>0.36979</cdr:y>
    </cdr:from>
    <cdr:to>
      <cdr:x>0.68683</cdr:x>
      <cdr:y>0.46644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4753889" y="1014413"/>
          <a:ext cx="381625" cy="265112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/>
            <a:t>6%</a:t>
          </a:r>
        </a:p>
      </cdr:txBody>
    </cdr:sp>
  </cdr:relSizeAnchor>
  <cdr:relSizeAnchor xmlns:cdr="http://schemas.openxmlformats.org/drawingml/2006/chartDrawing">
    <cdr:from>
      <cdr:x>0.78997</cdr:x>
      <cdr:y>0.3941</cdr:y>
    </cdr:from>
    <cdr:to>
      <cdr:x>0.85095</cdr:x>
      <cdr:y>0.50174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53076" y="1081088"/>
          <a:ext cx="42862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/>
            <a:t>8%</a:t>
          </a:r>
        </a:p>
      </cdr:txBody>
    </cdr:sp>
  </cdr:relSizeAnchor>
  <cdr:relSizeAnchor xmlns:cdr="http://schemas.openxmlformats.org/drawingml/2006/chartDrawing">
    <cdr:from>
      <cdr:x>0.93885</cdr:x>
      <cdr:y>0.32465</cdr:y>
    </cdr:from>
    <cdr:to>
      <cdr:x>0.99618</cdr:x>
      <cdr:y>0.43924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019926" y="890588"/>
          <a:ext cx="4286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/>
            <a:t>10%</a:t>
          </a:r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12329" cy="463696"/>
          </a:xfrm>
          <a:prstGeom prst="rect">
            <a:avLst/>
          </a:prstGeom>
        </p:spPr>
        <p:txBody>
          <a:bodyPr vert="horz" lIns="90758" tIns="45380" rIns="90758" bIns="453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174" y="2"/>
            <a:ext cx="3012329" cy="463696"/>
          </a:xfrm>
          <a:prstGeom prst="rect">
            <a:avLst/>
          </a:prstGeom>
        </p:spPr>
        <p:txBody>
          <a:bodyPr vert="horz" lIns="90758" tIns="45380" rIns="90758" bIns="45380" rtlCol="0"/>
          <a:lstStyle>
            <a:lvl1pPr algn="r">
              <a:defRPr sz="1200"/>
            </a:lvl1pPr>
          </a:lstStyle>
          <a:p>
            <a:fld id="{B7394ACE-13BF-4784-8F62-12D5A6B49AA5}" type="datetimeFigureOut">
              <a:rPr lang="en-US" smtClean="0"/>
              <a:t>6/13/2022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54113"/>
            <a:ext cx="41529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8" tIns="45380" rIns="90758" bIns="453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638" y="4444546"/>
            <a:ext cx="5558801" cy="3637020"/>
          </a:xfrm>
          <a:prstGeom prst="rect">
            <a:avLst/>
          </a:prstGeom>
        </p:spPr>
        <p:txBody>
          <a:bodyPr vert="horz" lIns="90758" tIns="45380" rIns="90758" bIns="4538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379"/>
            <a:ext cx="3012329" cy="463696"/>
          </a:xfrm>
          <a:prstGeom prst="rect">
            <a:avLst/>
          </a:prstGeom>
        </p:spPr>
        <p:txBody>
          <a:bodyPr vert="horz" lIns="90758" tIns="45380" rIns="90758" bIns="453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174" y="8772379"/>
            <a:ext cx="3012329" cy="463696"/>
          </a:xfrm>
          <a:prstGeom prst="rect">
            <a:avLst/>
          </a:prstGeom>
        </p:spPr>
        <p:txBody>
          <a:bodyPr vert="horz" lIns="90758" tIns="45380" rIns="90758" bIns="45380" rtlCol="0" anchor="b"/>
          <a:lstStyle>
            <a:lvl1pPr algn="r">
              <a:defRPr sz="1200"/>
            </a:lvl1pPr>
          </a:lstStyle>
          <a:p>
            <a:fld id="{85B48ABB-35BA-471D-9AE4-49FE732792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90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note about</a:t>
            </a:r>
            <a:r>
              <a:rPr lang="en-US" baseline="0" dirty="0" smtClean="0"/>
              <a:t> amount collected for PVS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3189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2.5% midpoint last year was $617,876, 3% was $734,521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3411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2.5% midpoint last year was $617,876, 3% was $734,521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6442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2.5% midpoint last year was $617,876, 3% was $734,521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0468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2.5% midpoint last year was $617,876, 3% was $734,521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864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2.5% midpoint last year was $617,876, 3% was $734,521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6517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2.5% midpoint last year was $617,876, 3% was $734,521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039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2.5% midpoint last year was $617,876, 3% was $734,521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385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2.5% midpoint last year was $617,876, 3% was $734,521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371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2.5% midpoint last year was $617,876, 3% was $734,521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667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2.5% midpoint last year was $617,876, 3% was $734,521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038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2.5% midpoint last year was $617,876, 3% was $734,521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361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2.5% midpoint last year was $617,876, 3% was $734,521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608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2.5% midpoint last year was $617,876, 3% was $734,521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316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2.5% midpoint last year was $617,876, 3% was $734,521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081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47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6928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5983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66221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66646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21896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9447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08003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4040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35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5665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14036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64882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8011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8265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5163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1191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808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901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21039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939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 alt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altLang="en-US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161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2022-2023 </a:t>
            </a:r>
            <a:br>
              <a:rPr lang="en-US" dirty="0" smtClean="0"/>
            </a:br>
            <a:r>
              <a:rPr lang="en-US" dirty="0" smtClean="0"/>
              <a:t>Budget </a:t>
            </a:r>
            <a:r>
              <a:rPr lang="en-US" dirty="0" smtClean="0"/>
              <a:t>Adoption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13,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97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Accelerated Education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200" dirty="0"/>
              <a:t>The Texas Education Code requires a school district to provide each student who fails to perform satisfactorily on an End of Course assessment with accelerated instruction in the applicable subject area.  HB 5, 83</a:t>
            </a:r>
            <a:r>
              <a:rPr lang="en-US" sz="3200" baseline="30000" dirty="0"/>
              <a:t>rd</a:t>
            </a:r>
            <a:r>
              <a:rPr lang="en-US" sz="3200" dirty="0"/>
              <a:t> Texas Legislature in 2013 has emphasized this amount be included separately in the adopted budget</a:t>
            </a:r>
            <a:r>
              <a:rPr lang="en-US" sz="3200" dirty="0" smtClean="0"/>
              <a:t>.</a:t>
            </a:r>
          </a:p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r>
              <a:rPr lang="en-US" sz="3200" dirty="0" smtClean="0"/>
              <a:t>Amount to Approve $296,350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8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186738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General </a:t>
            </a:r>
            <a:r>
              <a:rPr lang="en-US" sz="3600" dirty="0" smtClean="0"/>
              <a:t>Fund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3623820"/>
              </p:ext>
            </p:extLst>
          </p:nvPr>
        </p:nvGraphicFramePr>
        <p:xfrm>
          <a:off x="1257676" y="762000"/>
          <a:ext cx="6172201" cy="2042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57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4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n-lt"/>
                        </a:rPr>
                        <a:t>Revenue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2022-23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Proposed </a:t>
                      </a:r>
                      <a:endParaRPr lang="en-US" sz="1600" b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823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Local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60,491,136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823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State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57,512,164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823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Federal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>
                          <a:solidFill>
                            <a:schemeClr val="tx1"/>
                          </a:solidFill>
                          <a:latin typeface="+mn-lt"/>
                        </a:rPr>
                        <a:t>2,440,000</a:t>
                      </a:r>
                      <a:endParaRPr lang="en-US" sz="1800" u="sng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823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Total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120,443,300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6392849"/>
              </p:ext>
            </p:extLst>
          </p:nvPr>
        </p:nvGraphicFramePr>
        <p:xfrm>
          <a:off x="1279556" y="2895600"/>
          <a:ext cx="6172200" cy="3870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57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4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7315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Expenses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2022-23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Proposed</a:t>
                      </a:r>
                      <a:r>
                        <a:rPr lang="en-US" sz="1600" b="1" baseline="0" dirty="0" smtClean="0"/>
                        <a:t> 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58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Payroll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96,568,939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58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Cont. Services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13,819,029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58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Supplies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4,603,695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58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Misc. Operating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3,305,620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58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Debt Service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112,408</a:t>
                      </a:r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58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Capital Outlay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108,146</a:t>
                      </a:r>
                      <a:endParaRPr lang="en-US" sz="18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58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118,517,837</a:t>
                      </a:r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79326"/>
                  </a:ext>
                </a:extLst>
              </a:tr>
              <a:tr h="30658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873682"/>
                  </a:ext>
                </a:extLst>
              </a:tr>
              <a:tr h="30658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Excess/Deficit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1,925,463</a:t>
                      </a:r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593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30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186738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Food Service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142763"/>
              </p:ext>
            </p:extLst>
          </p:nvPr>
        </p:nvGraphicFramePr>
        <p:xfrm>
          <a:off x="457199" y="1080516"/>
          <a:ext cx="8077201" cy="2103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7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1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656731910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Revenue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2021-22 </a:t>
                      </a:r>
                    </a:p>
                    <a:p>
                      <a:pPr algn="ctr"/>
                      <a:r>
                        <a:rPr lang="en-US" sz="1800" b="1" dirty="0" smtClean="0"/>
                        <a:t>Revised Budget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2021-22 </a:t>
                      </a:r>
                    </a:p>
                    <a:p>
                      <a:pPr algn="ctr"/>
                      <a:r>
                        <a:rPr lang="en-US" sz="1800" b="1" dirty="0" smtClean="0"/>
                        <a:t>Estimated</a:t>
                      </a:r>
                      <a:r>
                        <a:rPr lang="en-US" sz="1800" b="1" baseline="0" dirty="0" smtClean="0"/>
                        <a:t> Finish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2022-23 </a:t>
                      </a:r>
                    </a:p>
                    <a:p>
                      <a:pPr algn="ctr"/>
                      <a:r>
                        <a:rPr lang="en-US" sz="1800" b="1" dirty="0" smtClean="0"/>
                        <a:t>Proposed</a:t>
                      </a:r>
                      <a:endParaRPr lang="en-US" sz="18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Local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650,000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592,541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3,025,000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135,000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74,485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125,000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Federal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7,826,240</a:t>
                      </a:r>
                      <a:endParaRPr lang="en-US" sz="1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8,925,797</a:t>
                      </a:r>
                      <a:endParaRPr lang="en-US" sz="1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3,500,000</a:t>
                      </a:r>
                      <a:endParaRPr lang="en-US" sz="18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8,611,240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9,592,823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6,650,000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8275519"/>
              </p:ext>
            </p:extLst>
          </p:nvPr>
        </p:nvGraphicFramePr>
        <p:xfrm>
          <a:off x="429767" y="3252216"/>
          <a:ext cx="8115299" cy="2468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96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1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8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8825">
                  <a:extLst>
                    <a:ext uri="{9D8B030D-6E8A-4147-A177-3AD203B41FA5}">
                      <a16:colId xmlns:a16="http://schemas.microsoft.com/office/drawing/2014/main" val="2911947517"/>
                    </a:ext>
                  </a:extLst>
                </a:gridCol>
              </a:tblGrid>
              <a:tr h="577327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Expenses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2021-22 </a:t>
                      </a:r>
                    </a:p>
                    <a:p>
                      <a:pPr algn="ctr"/>
                      <a:r>
                        <a:rPr lang="en-US" sz="1800" b="1" dirty="0" smtClean="0"/>
                        <a:t>Revised Budget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2021-22 </a:t>
                      </a:r>
                    </a:p>
                    <a:p>
                      <a:pPr algn="ctr"/>
                      <a:r>
                        <a:rPr lang="en-US" sz="1800" b="1" dirty="0" smtClean="0"/>
                        <a:t>Estimated</a:t>
                      </a:r>
                      <a:r>
                        <a:rPr lang="en-US" sz="1800" b="1" baseline="0" dirty="0" smtClean="0"/>
                        <a:t> Finish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2022-23 </a:t>
                      </a:r>
                    </a:p>
                    <a:p>
                      <a:pPr algn="ctr"/>
                      <a:r>
                        <a:rPr lang="en-US" sz="1800" b="1" dirty="0" smtClean="0"/>
                        <a:t>Proposed</a:t>
                      </a:r>
                      <a:endParaRPr lang="en-US" sz="18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Food Service (35)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>
                          <a:solidFill>
                            <a:schemeClr val="tx1"/>
                          </a:solidFill>
                        </a:rPr>
                        <a:t>7,046,085</a:t>
                      </a:r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>
                          <a:solidFill>
                            <a:schemeClr val="tx1"/>
                          </a:solidFill>
                        </a:rPr>
                        <a:t>7,505,738</a:t>
                      </a:r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>
                          <a:solidFill>
                            <a:schemeClr val="tx1"/>
                          </a:solidFill>
                        </a:rPr>
                        <a:t>8,234,232</a:t>
                      </a:r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Operations (51)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>
                          <a:solidFill>
                            <a:schemeClr val="tx1"/>
                          </a:solidFill>
                        </a:rPr>
                        <a:t>35,000</a:t>
                      </a:r>
                      <a:endParaRPr lang="en-US" sz="18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>
                          <a:solidFill>
                            <a:schemeClr val="tx1"/>
                          </a:solidFill>
                        </a:rPr>
                        <a:t>35,000</a:t>
                      </a:r>
                      <a:endParaRPr lang="en-US" sz="18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>
                          <a:solidFill>
                            <a:schemeClr val="tx1"/>
                          </a:solidFill>
                        </a:rPr>
                        <a:t>35,000</a:t>
                      </a:r>
                      <a:endParaRPr lang="en-US" sz="18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79326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>
                          <a:solidFill>
                            <a:schemeClr val="tx1"/>
                          </a:solidFill>
                        </a:rPr>
                        <a:t>7,081,085</a:t>
                      </a:r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>
                          <a:solidFill>
                            <a:schemeClr val="tx1"/>
                          </a:solidFill>
                        </a:rPr>
                        <a:t>7,540,738</a:t>
                      </a:r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>
                          <a:solidFill>
                            <a:schemeClr val="tx1"/>
                          </a:solidFill>
                        </a:rPr>
                        <a:t>8,269,232</a:t>
                      </a:r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813318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450018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Excess/Deficit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>
                          <a:solidFill>
                            <a:schemeClr val="tx1"/>
                          </a:solidFill>
                        </a:rPr>
                        <a:t>1,530,155</a:t>
                      </a:r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>
                          <a:solidFill>
                            <a:schemeClr val="tx1"/>
                          </a:solidFill>
                        </a:rPr>
                        <a:t>2,052,085</a:t>
                      </a:r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>
                          <a:solidFill>
                            <a:schemeClr val="tx1"/>
                          </a:solidFill>
                        </a:rPr>
                        <a:t>(1,619,232)</a:t>
                      </a:r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73037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1200" y="6019800"/>
            <a:ext cx="6990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Fund Balance may not exceed three months operational expenses. </a:t>
            </a:r>
          </a:p>
          <a:p>
            <a:r>
              <a:rPr lang="en-US" sz="1600" dirty="0" smtClean="0"/>
              <a:t>Fund balance will be used on new equipment and upgrades software.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1473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186738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Debt Service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7087485"/>
              </p:ext>
            </p:extLst>
          </p:nvPr>
        </p:nvGraphicFramePr>
        <p:xfrm>
          <a:off x="457200" y="914400"/>
          <a:ext cx="7772400" cy="1737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15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Revenue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2021-22 </a:t>
                      </a:r>
                    </a:p>
                    <a:p>
                      <a:pPr algn="ctr"/>
                      <a:r>
                        <a:rPr lang="en-US" sz="1800" dirty="0" smtClean="0"/>
                        <a:t>Original Budget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2021-22 Estimated</a:t>
                      </a:r>
                      <a:r>
                        <a:rPr lang="en-US" sz="1800" baseline="0" dirty="0" smtClean="0"/>
                        <a:t> Finish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2022-23 </a:t>
                      </a:r>
                    </a:p>
                    <a:p>
                      <a:pPr algn="ctr"/>
                      <a:r>
                        <a:rPr lang="en-US" sz="1800" dirty="0" smtClean="0"/>
                        <a:t>Proposed</a:t>
                      </a:r>
                      <a:endParaRPr lang="en-US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Local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28,506,638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28,924,322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30,885,154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431,809</a:t>
                      </a:r>
                      <a:endParaRPr lang="en-US" sz="1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455,571</a:t>
                      </a:r>
                      <a:endParaRPr lang="en-US" sz="1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493,759</a:t>
                      </a:r>
                      <a:endParaRPr lang="en-US" sz="18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28,938,447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29,379,893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31,378,913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6274270"/>
              </p:ext>
            </p:extLst>
          </p:nvPr>
        </p:nvGraphicFramePr>
        <p:xfrm>
          <a:off x="457200" y="3276600"/>
          <a:ext cx="7772399" cy="2103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15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732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Expenses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2021-22 </a:t>
                      </a:r>
                    </a:p>
                    <a:p>
                      <a:pPr algn="ctr"/>
                      <a:r>
                        <a:rPr lang="en-US" sz="1800" dirty="0" smtClean="0"/>
                        <a:t>Original Budget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2021-22 Estimated</a:t>
                      </a:r>
                      <a:r>
                        <a:rPr lang="en-US" sz="1800" baseline="0" dirty="0" smtClean="0"/>
                        <a:t> Finish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2022-23 </a:t>
                      </a:r>
                    </a:p>
                    <a:p>
                      <a:pPr algn="ctr"/>
                      <a:r>
                        <a:rPr lang="en-US" sz="1800" dirty="0" smtClean="0"/>
                        <a:t>Proposed</a:t>
                      </a:r>
                      <a:endParaRPr lang="en-US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Debt Service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22,887,204</a:t>
                      </a:r>
                      <a:endParaRPr lang="en-US" sz="1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22,634,153</a:t>
                      </a:r>
                      <a:endParaRPr lang="en-US" sz="1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23,012,516</a:t>
                      </a:r>
                      <a:endParaRPr lang="en-US" sz="18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22,887,204</a:t>
                      </a:r>
                      <a:endParaRPr lang="en-US" sz="18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22,634,153</a:t>
                      </a:r>
                      <a:endParaRPr lang="en-US" sz="18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23,012,516</a:t>
                      </a:r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79326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274941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Excess/Deficit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6,051,243</a:t>
                      </a:r>
                      <a:endParaRPr lang="en-US" sz="18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6,745,740</a:t>
                      </a:r>
                      <a:endParaRPr lang="en-US" sz="18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8,366,397</a:t>
                      </a:r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311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189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66259"/>
            <a:ext cx="8382000" cy="5982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64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86738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Fiscal Cliff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71600"/>
            <a:ext cx="83058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4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838200"/>
            <a:ext cx="8076296" cy="4248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34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Questions?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02137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/>
          <a:lstStyle/>
          <a:p>
            <a:r>
              <a:rPr lang="en-US" dirty="0" smtClean="0"/>
              <a:t>General Fund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4188323"/>
              </p:ext>
            </p:extLst>
          </p:nvPr>
        </p:nvGraphicFramePr>
        <p:xfrm>
          <a:off x="628650" y="838200"/>
          <a:ext cx="7981949" cy="579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4" imgW="10591768" imgH="11601450" progId="Excel.Sheet.12">
                  <p:embed/>
                </p:oleObj>
              </mc:Choice>
              <mc:Fallback>
                <p:oleObj name="Worksheet" r:id="rId4" imgW="10591768" imgH="116014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28650" y="838200"/>
                        <a:ext cx="7981949" cy="579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818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/>
          <a:lstStyle/>
          <a:p>
            <a:r>
              <a:rPr lang="en-US" dirty="0" smtClean="0"/>
              <a:t>Food Service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080807"/>
              </p:ext>
            </p:extLst>
          </p:nvPr>
        </p:nvGraphicFramePr>
        <p:xfrm>
          <a:off x="533400" y="914401"/>
          <a:ext cx="8305800" cy="5867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Worksheet" r:id="rId4" imgW="10639469" imgH="11201400" progId="Excel.Sheet.12">
                  <p:embed/>
                </p:oleObj>
              </mc:Choice>
              <mc:Fallback>
                <p:oleObj name="Worksheet" r:id="rId4" imgW="10639469" imgH="11201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3400" y="914401"/>
                        <a:ext cx="8305800" cy="5867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725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86738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Wrapping up 2021-2022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453571"/>
              </p:ext>
            </p:extLst>
          </p:nvPr>
        </p:nvGraphicFramePr>
        <p:xfrm>
          <a:off x="457200" y="838200"/>
          <a:ext cx="7772400" cy="2103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61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Revenue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2021-22</a:t>
                      </a:r>
                    </a:p>
                    <a:p>
                      <a:pPr algn="ctr"/>
                      <a:r>
                        <a:rPr lang="en-US" sz="1800" dirty="0" smtClean="0"/>
                        <a:t>Revised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2021-22 </a:t>
                      </a:r>
                    </a:p>
                    <a:p>
                      <a:pPr algn="ctr"/>
                      <a:r>
                        <a:rPr lang="en-US" sz="1800" dirty="0" smtClean="0"/>
                        <a:t>Estimated</a:t>
                      </a:r>
                      <a:r>
                        <a:rPr lang="en-US" sz="1800" baseline="0" dirty="0" smtClean="0"/>
                        <a:t> Finish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5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Local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+mn-lt"/>
                        </a:rPr>
                        <a:t>58,067,999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+mn-lt"/>
                        </a:rPr>
                        <a:t>58,457,119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5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+mn-lt"/>
                        </a:rPr>
                        <a:t>59,439,498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+mn-lt"/>
                        </a:rPr>
                        <a:t>56,992,807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5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Federal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>
                          <a:latin typeface="+mn-lt"/>
                        </a:rPr>
                        <a:t>1,920,000</a:t>
                      </a:r>
                      <a:endParaRPr lang="en-US" sz="1800" u="sng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>
                          <a:latin typeface="+mn-lt"/>
                        </a:rPr>
                        <a:t>2,349,190</a:t>
                      </a:r>
                      <a:endParaRPr lang="en-US" sz="1800" u="sng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5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+mn-lt"/>
                        </a:rPr>
                        <a:t>119,427,497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+mn-lt"/>
                        </a:rPr>
                        <a:t>117,799,116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6401150"/>
              </p:ext>
            </p:extLst>
          </p:nvPr>
        </p:nvGraphicFramePr>
        <p:xfrm>
          <a:off x="457200" y="3124200"/>
          <a:ext cx="7772400" cy="3566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Expenses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2021-22</a:t>
                      </a:r>
                    </a:p>
                    <a:p>
                      <a:pPr algn="ctr"/>
                      <a:r>
                        <a:rPr lang="en-US" sz="1800" dirty="0" smtClean="0"/>
                        <a:t>Revised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2020-21 </a:t>
                      </a:r>
                    </a:p>
                    <a:p>
                      <a:pPr algn="ctr"/>
                      <a:r>
                        <a:rPr lang="en-US" sz="1800" dirty="0" smtClean="0"/>
                        <a:t>Estimated</a:t>
                      </a:r>
                      <a:r>
                        <a:rPr lang="en-US" sz="1800" baseline="0" dirty="0" smtClean="0"/>
                        <a:t> Finish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Payroll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91,415,803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92,212,534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Contracted Services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13,821,781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11,940,114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Supplies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3,877,771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3,581,627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Misc. Operating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2,934,947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2,802,439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Debt Service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112,408</a:t>
                      </a:r>
                      <a:endParaRPr lang="en-US" sz="18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1,901,954</a:t>
                      </a:r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Capital Outlay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204,739</a:t>
                      </a:r>
                      <a:endParaRPr lang="en-US" sz="1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203,781</a:t>
                      </a:r>
                      <a:endParaRPr lang="en-US" sz="18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112,367,449</a:t>
                      </a:r>
                      <a:endParaRPr lang="en-US" sz="18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112,642,449</a:t>
                      </a:r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Excess/Deficit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7,060,048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5,156,667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29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/>
          <a:lstStyle/>
          <a:p>
            <a:r>
              <a:rPr lang="en-US" dirty="0" smtClean="0"/>
              <a:t>Debt Service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8057289"/>
              </p:ext>
            </p:extLst>
          </p:nvPr>
        </p:nvGraphicFramePr>
        <p:xfrm>
          <a:off x="533400" y="914401"/>
          <a:ext cx="8077199" cy="5714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Worksheet" r:id="rId4" imgW="10506176" imgH="11201400" progId="Excel.Sheet.12">
                  <p:embed/>
                </p:oleObj>
              </mc:Choice>
              <mc:Fallback>
                <p:oleObj name="Worksheet" r:id="rId4" imgW="10506176" imgH="11201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3400" y="914401"/>
                        <a:ext cx="8077199" cy="57149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729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/>
          <a:lstStyle/>
          <a:p>
            <a:r>
              <a:rPr lang="en-US" dirty="0" smtClean="0"/>
              <a:t>Requisitions Over $25,000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372648"/>
              </p:ext>
            </p:extLst>
          </p:nvPr>
        </p:nvGraphicFramePr>
        <p:xfrm>
          <a:off x="990600" y="1524000"/>
          <a:ext cx="73152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Document" r:id="rId4" imgW="5707787" imgH="1496774" progId="Word.Document.12">
                  <p:embed/>
                </p:oleObj>
              </mc:Choice>
              <mc:Fallback>
                <p:oleObj name="Document" r:id="rId4" imgW="5707787" imgH="149677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600" y="1524000"/>
                        <a:ext cx="7315200" cy="190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39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/>
          <a:lstStyle/>
          <a:p>
            <a:r>
              <a:rPr lang="en-US" dirty="0" smtClean="0"/>
              <a:t>General Fund Amendment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536549"/>
              </p:ext>
            </p:extLst>
          </p:nvPr>
        </p:nvGraphicFramePr>
        <p:xfrm>
          <a:off x="628650" y="990600"/>
          <a:ext cx="8134350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Worksheet" r:id="rId4" imgW="8848802" imgH="8048641" progId="Excel.Sheet.12">
                  <p:embed/>
                </p:oleObj>
              </mc:Choice>
              <mc:Fallback>
                <p:oleObj name="Worksheet" r:id="rId4" imgW="8848802" imgH="804864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28650" y="990600"/>
                        <a:ext cx="8134350" cy="571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423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/>
          <a:lstStyle/>
          <a:p>
            <a:r>
              <a:rPr lang="en-US" dirty="0" smtClean="0"/>
              <a:t>Food Service Amendment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3978104"/>
              </p:ext>
            </p:extLst>
          </p:nvPr>
        </p:nvGraphicFramePr>
        <p:xfrm>
          <a:off x="304800" y="914401"/>
          <a:ext cx="8534399" cy="5562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Worksheet" r:id="rId4" imgW="8848802" imgH="7077236" progId="Excel.Sheet.12">
                  <p:embed/>
                </p:oleObj>
              </mc:Choice>
              <mc:Fallback>
                <p:oleObj name="Worksheet" r:id="rId4" imgW="8848802" imgH="707723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" y="914401"/>
                        <a:ext cx="8534399" cy="55625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217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/>
          <a:lstStyle/>
          <a:p>
            <a:r>
              <a:rPr lang="en-US" dirty="0" smtClean="0"/>
              <a:t>Debt Service Amendment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911949"/>
              </p:ext>
            </p:extLst>
          </p:nvPr>
        </p:nvGraphicFramePr>
        <p:xfrm>
          <a:off x="152400" y="914401"/>
          <a:ext cx="8362950" cy="5791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Worksheet" r:id="rId4" imgW="8848802" imgH="6915053" progId="Excel.Sheet.12">
                  <p:embed/>
                </p:oleObj>
              </mc:Choice>
              <mc:Fallback>
                <p:oleObj name="Worksheet" r:id="rId4" imgW="8848802" imgH="691505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" y="914401"/>
                        <a:ext cx="8362950" cy="57911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432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Fund Balance Summary – General Fund</a:t>
            </a:r>
            <a:endParaRPr lang="en-US" sz="4000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6852628"/>
              </p:ext>
            </p:extLst>
          </p:nvPr>
        </p:nvGraphicFramePr>
        <p:xfrm>
          <a:off x="735980" y="990600"/>
          <a:ext cx="7543800" cy="3931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General Fund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Beginning</a:t>
                      </a:r>
                      <a:r>
                        <a:rPr lang="en-US" sz="1800" baseline="0" dirty="0" smtClean="0"/>
                        <a:t> Fund Balance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36,222,707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04616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2021-22 Total Excess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5,156,667</a:t>
                      </a:r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Resolution</a:t>
                      </a:r>
                      <a:r>
                        <a:rPr lang="en-US" sz="1800" baseline="0" dirty="0" smtClean="0"/>
                        <a:t> to Transfer to Capital </a:t>
                      </a:r>
                      <a:r>
                        <a:rPr lang="en-US" sz="1800" baseline="0" dirty="0" smtClean="0"/>
                        <a:t>Projects/GASB 87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(</a:t>
                      </a:r>
                      <a:r>
                        <a:rPr lang="en-US" sz="1800" dirty="0" smtClean="0"/>
                        <a:t>11,696,305)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19195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Estimated</a:t>
                      </a:r>
                      <a:r>
                        <a:rPr lang="en-US" sz="1800" baseline="0" dirty="0" smtClean="0"/>
                        <a:t> Fund Balance as of June 30, 2022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29,683,069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213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85634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Net Change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(6,539,638)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902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20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6738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Tax Rate Trend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7577577"/>
              </p:ext>
            </p:extLst>
          </p:nvPr>
        </p:nvGraphicFramePr>
        <p:xfrm>
          <a:off x="457200" y="1600200"/>
          <a:ext cx="7772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359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6738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Property Value Trend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7869001"/>
              </p:ext>
            </p:extLst>
          </p:nvPr>
        </p:nvGraphicFramePr>
        <p:xfrm>
          <a:off x="381000" y="1371600"/>
          <a:ext cx="8382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579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6738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Local Revenue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669" y="1143000"/>
            <a:ext cx="8305800" cy="5486400"/>
          </a:xfrm>
        </p:spPr>
        <p:txBody>
          <a:bodyPr>
            <a:normAutofit/>
          </a:bodyPr>
          <a:lstStyle/>
          <a:p>
            <a:pPr lvl="1"/>
            <a:r>
              <a:rPr lang="en-US" sz="2400" b="1" dirty="0" smtClean="0"/>
              <a:t>April 2021 </a:t>
            </a:r>
            <a:r>
              <a:rPr lang="en-US" sz="2400" b="1" dirty="0"/>
              <a:t>Preliminary Taxable Value </a:t>
            </a:r>
            <a:endParaRPr lang="en-US" sz="2400" dirty="0"/>
          </a:p>
          <a:p>
            <a:pPr lvl="2"/>
            <a:r>
              <a:rPr lang="en-US" sz="2400" dirty="0"/>
              <a:t>Johnson County - </a:t>
            </a:r>
            <a:r>
              <a:rPr lang="en-US" sz="2400" dirty="0" smtClean="0"/>
              <a:t>$3,771,725,925</a:t>
            </a:r>
            <a:endParaRPr lang="en-US" sz="2400" b="1" i="0" dirty="0" smtClean="0">
              <a:solidFill>
                <a:schemeClr val="tx1"/>
              </a:solidFill>
            </a:endParaRPr>
          </a:p>
          <a:p>
            <a:pPr lvl="2"/>
            <a:r>
              <a:rPr lang="en-US" sz="2400" dirty="0" smtClean="0"/>
              <a:t>Tarrant County - $2,009,601,692</a:t>
            </a:r>
            <a:endParaRPr lang="en-US" sz="2400" b="1" i="0" dirty="0" smtClean="0">
              <a:solidFill>
                <a:schemeClr val="tx1"/>
              </a:solidFill>
            </a:endParaRPr>
          </a:p>
          <a:p>
            <a:pPr lvl="2"/>
            <a:endParaRPr lang="en-US" sz="2400" b="1" i="0" dirty="0" smtClean="0"/>
          </a:p>
          <a:p>
            <a:pPr lvl="1"/>
            <a:r>
              <a:rPr lang="en-US" sz="2400" b="1" dirty="0" smtClean="0"/>
              <a:t>July 2021 </a:t>
            </a:r>
            <a:r>
              <a:rPr lang="en-US" sz="2400" b="1" dirty="0"/>
              <a:t>Certified Taxable Value </a:t>
            </a:r>
            <a:endParaRPr lang="en-US" sz="2400" dirty="0"/>
          </a:p>
          <a:p>
            <a:pPr lvl="2"/>
            <a:r>
              <a:rPr lang="en-US" sz="2400" dirty="0"/>
              <a:t>Johnson County </a:t>
            </a:r>
            <a:r>
              <a:rPr lang="en-US" sz="2400" dirty="0" smtClean="0"/>
              <a:t>- $3,814,810,686</a:t>
            </a:r>
            <a:endParaRPr lang="en-US" sz="2400" dirty="0"/>
          </a:p>
          <a:p>
            <a:pPr lvl="2"/>
            <a:r>
              <a:rPr lang="en-US" sz="2400" dirty="0"/>
              <a:t>Tarrant County </a:t>
            </a:r>
            <a:r>
              <a:rPr lang="en-US" sz="2400" dirty="0" smtClean="0"/>
              <a:t>- $1,981,445,606</a:t>
            </a:r>
            <a:endParaRPr lang="en-US" sz="2400" dirty="0"/>
          </a:p>
          <a:p>
            <a:pPr lvl="1"/>
            <a:endParaRPr lang="en-US" sz="2400" dirty="0" smtClean="0"/>
          </a:p>
          <a:p>
            <a:pPr lvl="1"/>
            <a:r>
              <a:rPr lang="en-US" sz="2400" b="1" dirty="0" smtClean="0"/>
              <a:t>April 2022 </a:t>
            </a:r>
            <a:r>
              <a:rPr lang="en-US" sz="2400" b="1" dirty="0"/>
              <a:t>Preliminary Taxable </a:t>
            </a:r>
            <a:r>
              <a:rPr lang="en-US" sz="2400" b="1" dirty="0" smtClean="0"/>
              <a:t>Value</a:t>
            </a:r>
            <a:endParaRPr lang="en-US" sz="2400" dirty="0">
              <a:solidFill>
                <a:schemeClr val="tx1"/>
              </a:solidFill>
            </a:endParaRP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Johnson County - </a:t>
            </a:r>
            <a:r>
              <a:rPr lang="en-US" sz="2400" dirty="0" smtClean="0">
                <a:solidFill>
                  <a:schemeClr val="tx1"/>
                </a:solidFill>
              </a:rPr>
              <a:t>$4,111,261,316</a:t>
            </a:r>
          </a:p>
          <a:p>
            <a:pPr lvl="2"/>
            <a:r>
              <a:rPr lang="en-US" sz="2400" dirty="0" smtClean="0">
                <a:solidFill>
                  <a:schemeClr val="tx1"/>
                </a:solidFill>
              </a:rPr>
              <a:t>8% growth</a:t>
            </a:r>
            <a:endParaRPr lang="en-US" sz="2400" dirty="0">
              <a:solidFill>
                <a:schemeClr val="tx1"/>
              </a:solidFill>
            </a:endParaRPr>
          </a:p>
          <a:p>
            <a:pPr lvl="2"/>
            <a:endParaRPr lang="en-US" sz="2400" dirty="0" smtClean="0">
              <a:solidFill>
                <a:schemeClr val="tx1"/>
              </a:solidFill>
            </a:endParaRPr>
          </a:p>
          <a:p>
            <a:pPr lvl="2"/>
            <a:r>
              <a:rPr lang="en-US" sz="2400" dirty="0" smtClean="0">
                <a:solidFill>
                  <a:schemeClr val="tx1"/>
                </a:solidFill>
              </a:rPr>
              <a:t>Tarrant </a:t>
            </a:r>
            <a:r>
              <a:rPr lang="en-US" sz="2400" dirty="0">
                <a:solidFill>
                  <a:schemeClr val="tx1"/>
                </a:solidFill>
              </a:rPr>
              <a:t>County </a:t>
            </a:r>
            <a:r>
              <a:rPr lang="en-US" sz="2400" dirty="0" smtClean="0">
                <a:solidFill>
                  <a:schemeClr val="tx1"/>
                </a:solidFill>
              </a:rPr>
              <a:t>– $</a:t>
            </a:r>
            <a:r>
              <a:rPr lang="en-US" sz="2400" dirty="0" smtClean="0">
                <a:solidFill>
                  <a:schemeClr val="tx1"/>
                </a:solidFill>
              </a:rPr>
              <a:t>2,237,317,242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2">
              <a:lnSpc>
                <a:spcPct val="110000"/>
              </a:lnSpc>
              <a:spcBef>
                <a:spcPts val="6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13% growth 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3800" dirty="0" smtClean="0"/>
          </a:p>
        </p:txBody>
      </p:sp>
    </p:spTree>
    <p:extLst>
      <p:ext uri="{BB962C8B-B14F-4D97-AF65-F5344CB8AC3E}">
        <p14:creationId xmlns:p14="http://schemas.microsoft.com/office/powerpoint/2010/main" val="98267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186738" cy="6096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Enrollment/ADA Trend</a:t>
            </a:r>
            <a:endParaRPr lang="en-US" sz="40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6700856"/>
              </p:ext>
            </p:extLst>
          </p:nvPr>
        </p:nvGraphicFramePr>
        <p:xfrm>
          <a:off x="533400" y="1447800"/>
          <a:ext cx="8034338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168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25474"/>
          </a:xfrm>
        </p:spPr>
        <p:txBody>
          <a:bodyPr>
            <a:normAutofit/>
          </a:bodyPr>
          <a:lstStyle/>
          <a:p>
            <a:r>
              <a:rPr lang="en-US" dirty="0" smtClean="0"/>
              <a:t>Budget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90601"/>
            <a:ext cx="7886700" cy="51863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Payroll</a:t>
            </a:r>
          </a:p>
          <a:p>
            <a:pPr lvl="1"/>
            <a:r>
              <a:rPr lang="en-US" sz="2800" dirty="0" smtClean="0"/>
              <a:t>New Teacher/Nurse Matrix</a:t>
            </a:r>
          </a:p>
          <a:p>
            <a:pPr lvl="2"/>
            <a:r>
              <a:rPr lang="en-US" sz="2500" dirty="0" smtClean="0"/>
              <a:t>Beginning Pay $58,000</a:t>
            </a:r>
          </a:p>
          <a:p>
            <a:pPr lvl="2"/>
            <a:r>
              <a:rPr lang="en-US" sz="2500" dirty="0" smtClean="0"/>
              <a:t>4%+ increase</a:t>
            </a:r>
          </a:p>
          <a:p>
            <a:pPr lvl="1"/>
            <a:r>
              <a:rPr lang="en-US" sz="2800" dirty="0" smtClean="0"/>
              <a:t>Non-Teacher</a:t>
            </a:r>
          </a:p>
          <a:p>
            <a:pPr lvl="2"/>
            <a:r>
              <a:rPr lang="en-US" sz="2400" dirty="0" smtClean="0"/>
              <a:t>3% of midpoint</a:t>
            </a:r>
          </a:p>
          <a:p>
            <a:pPr lvl="2"/>
            <a:r>
              <a:rPr lang="en-US" sz="2400" dirty="0" smtClean="0"/>
              <a:t>Adjustments as needed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757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86738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Teacher/Nurse Matrix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333580"/>
              </p:ext>
            </p:extLst>
          </p:nvPr>
        </p:nvGraphicFramePr>
        <p:xfrm>
          <a:off x="304800" y="1397001"/>
          <a:ext cx="7680960" cy="2563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339780358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59291297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414432589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576775024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858112884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1437335124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140483330"/>
                    </a:ext>
                  </a:extLst>
                </a:gridCol>
              </a:tblGrid>
              <a:tr h="7789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0-Year</a:t>
                      </a:r>
                    </a:p>
                    <a:p>
                      <a:pPr algn="ctr"/>
                      <a:r>
                        <a:rPr lang="en-US" sz="2000" dirty="0" smtClean="0"/>
                        <a:t>Salary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5-Year</a:t>
                      </a:r>
                    </a:p>
                    <a:p>
                      <a:pPr algn="ctr"/>
                      <a:r>
                        <a:rPr lang="en-US" sz="2000" dirty="0" smtClean="0"/>
                        <a:t>Salary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10-Year</a:t>
                      </a:r>
                    </a:p>
                    <a:p>
                      <a:pPr algn="ctr"/>
                      <a:r>
                        <a:rPr lang="en-US" sz="2000" dirty="0" smtClean="0"/>
                        <a:t>Salary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15-Year</a:t>
                      </a:r>
                    </a:p>
                    <a:p>
                      <a:pPr algn="ctr"/>
                      <a:r>
                        <a:rPr lang="en-US" sz="2000" dirty="0" smtClean="0"/>
                        <a:t>Salary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20-Year</a:t>
                      </a:r>
                    </a:p>
                    <a:p>
                      <a:pPr algn="ctr"/>
                      <a:r>
                        <a:rPr lang="en-US" sz="2000" dirty="0" smtClean="0"/>
                        <a:t>Salary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25-Year</a:t>
                      </a:r>
                    </a:p>
                    <a:p>
                      <a:pPr algn="ctr"/>
                      <a:r>
                        <a:rPr lang="en-US" sz="2000" dirty="0" smtClean="0"/>
                        <a:t>Salary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793051"/>
                  </a:ext>
                </a:extLst>
              </a:tr>
              <a:tr h="77893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2022-2023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58,000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60,052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62,039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64,113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66,057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68,298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584288"/>
                  </a:ext>
                </a:extLst>
              </a:tr>
              <a:tr h="77893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2021-2022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56,800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57,298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59,540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61,214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63,752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66,128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462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71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ck of book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5130</TotalTime>
  <Words>697</Words>
  <Application>Microsoft Office PowerPoint</Application>
  <PresentationFormat>On-screen Show (4:3)</PresentationFormat>
  <Paragraphs>281</Paragraphs>
  <Slides>24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Century Gothic</vt:lpstr>
      <vt:lpstr>Stack of books design template</vt:lpstr>
      <vt:lpstr>Office Theme</vt:lpstr>
      <vt:lpstr>Microsoft Excel Worksheet</vt:lpstr>
      <vt:lpstr>Microsoft Word Document</vt:lpstr>
      <vt:lpstr>2022-2023  Budget Adoption  </vt:lpstr>
      <vt:lpstr>Wrapping up 2021-2022</vt:lpstr>
      <vt:lpstr>Fund Balance Summary – General Fund</vt:lpstr>
      <vt:lpstr>Tax Rate Trend</vt:lpstr>
      <vt:lpstr>Property Value Trend</vt:lpstr>
      <vt:lpstr>Local Revenue</vt:lpstr>
      <vt:lpstr>Enrollment/ADA Trend</vt:lpstr>
      <vt:lpstr>Budget Considerations</vt:lpstr>
      <vt:lpstr>Teacher/Nurse Matrix</vt:lpstr>
      <vt:lpstr>Accelerated Education</vt:lpstr>
      <vt:lpstr>General Fund</vt:lpstr>
      <vt:lpstr>Food Service</vt:lpstr>
      <vt:lpstr>Debt Service</vt:lpstr>
      <vt:lpstr>PowerPoint Presentation</vt:lpstr>
      <vt:lpstr>Fiscal Cliff</vt:lpstr>
      <vt:lpstr>PowerPoint Presentation</vt:lpstr>
      <vt:lpstr>Questions?</vt:lpstr>
      <vt:lpstr>General Fund</vt:lpstr>
      <vt:lpstr>Food Service</vt:lpstr>
      <vt:lpstr>Debt Service</vt:lpstr>
      <vt:lpstr>Requisitions Over $25,000</vt:lpstr>
      <vt:lpstr>General Fund Amendment</vt:lpstr>
      <vt:lpstr>Food Service Amendment</vt:lpstr>
      <vt:lpstr>Debt Service Amendment</vt:lpstr>
    </vt:vector>
  </TitlesOfParts>
  <Company>Burleson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2015-16 Budget Workshop</dc:title>
  <dc:creator>Paula Butler</dc:creator>
  <cp:lastModifiedBy>Paula Butler</cp:lastModifiedBy>
  <cp:revision>569</cp:revision>
  <cp:lastPrinted>2022-06-02T22:43:22Z</cp:lastPrinted>
  <dcterms:created xsi:type="dcterms:W3CDTF">2015-04-27T17:12:18Z</dcterms:created>
  <dcterms:modified xsi:type="dcterms:W3CDTF">2022-06-13T22:05:04Z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TC010721491033</vt:lpwstr>
  </property>
</Properties>
</file>